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9" r:id="rId1"/>
  </p:sldMasterIdLst>
  <p:sldIdLst>
    <p:sldId id="256" r:id="rId2"/>
    <p:sldId id="258" r:id="rId3"/>
    <p:sldId id="259" r:id="rId4"/>
    <p:sldId id="257" r:id="rId5"/>
    <p:sldId id="260" r:id="rId6"/>
    <p:sldId id="261" r:id="rId7"/>
    <p:sldId id="268" r:id="rId8"/>
    <p:sldId id="262" r:id="rId9"/>
    <p:sldId id="263" r:id="rId10"/>
    <p:sldId id="264" r:id="rId11"/>
    <p:sldId id="267" r:id="rId12"/>
    <p:sldId id="266" r:id="rId13"/>
    <p:sldId id="269" r:id="rId14"/>
    <p:sldId id="270" r:id="rId15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3842" autoAdjust="0"/>
  </p:normalViewPr>
  <p:slideViewPr>
    <p:cSldViewPr snapToGrid="0">
      <p:cViewPr varScale="1">
        <p:scale>
          <a:sx n="81" d="100"/>
          <a:sy n="81" d="100"/>
        </p:scale>
        <p:origin x="725" y="5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BAA17BF-449C-40A6-9B89-DB0AC0F191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25A1C28C-245E-43BE-8010-D0CAC0B37B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45902E70-0BB5-4D56-B622-BC0ADE1CB4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D21FF-39E8-474A-A406-D514AF66A7A7}" type="datetimeFigureOut">
              <a:rPr lang="pl-PL" smtClean="0"/>
              <a:t>08.04.2022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8B4B2991-3BAF-4B05-B6F3-098B74863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3DE49BE-001B-4B1C-B449-87D4EBBAB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CBBB-A07E-4DDB-8E52-56F3C55ABF8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314735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CB97E33-9103-4C4C-B6E3-414C3B43F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1C44FCE2-A3D6-46A8-96D3-E6AAD18A0C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EB9B17EC-1C24-4524-B4AB-772B162AE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D21FF-39E8-474A-A406-D514AF66A7A7}" type="datetimeFigureOut">
              <a:rPr lang="pl-PL" smtClean="0"/>
              <a:t>08.04.2022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062EBD05-27F5-4895-9B7E-83B9A2E116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7D9B49E3-D976-4415-901B-F8BF910FE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CBBB-A07E-4DDB-8E52-56F3C55ABF8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603079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A7CFD1AD-409D-4453-9BC5-54E0F14B34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681690F1-C91B-4111-98E6-5A9D01CA7F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DE6674BE-108B-4D8A-9884-0B49B3589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D21FF-39E8-474A-A406-D514AF66A7A7}" type="datetimeFigureOut">
              <a:rPr lang="pl-PL" smtClean="0"/>
              <a:t>08.04.2022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5543F26F-4F0F-40D1-B02F-10FEB94F3E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A624474A-7220-4210-AEC0-080B57731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CBBB-A07E-4DDB-8E52-56F3C55ABF8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528985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7EC0040-6439-47E1-802B-111C8536D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525B0B2-5608-42AD-83A3-25C06D73C9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58677C57-4847-4A88-B819-D778F4E217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D21FF-39E8-474A-A406-D514AF66A7A7}" type="datetimeFigureOut">
              <a:rPr lang="pl-PL" smtClean="0"/>
              <a:t>08.04.2022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E0F4ADF0-77E9-419F-B131-6859FE7E7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9792A8EF-C447-4DD3-85C1-27074783A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CBBB-A07E-4DDB-8E52-56F3C55ABF8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099251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CF6EFCF-12B5-44B5-B5DC-30940A0B8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042E7A85-5C6B-4A80-A3EA-81528BA361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1C6ED96C-1479-4914-B434-E5A7703A3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D21FF-39E8-474A-A406-D514AF66A7A7}" type="datetimeFigureOut">
              <a:rPr lang="pl-PL" smtClean="0"/>
              <a:t>08.04.2022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1AF7381C-01F4-47B4-BAB5-9539D5A6B1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CD1021AB-EA12-43A6-A68C-091803E22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CBBB-A07E-4DDB-8E52-56F3C55ABF8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972240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D35FE04-C1BB-42BF-A862-DEBEE143F9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E1C4A4A-C932-4EC4-A326-F4A893B494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73F1B916-4736-4601-ABF0-A4A88B52C4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07DB9EB7-32BB-495B-9EF8-7B7AB75E73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D21FF-39E8-474A-A406-D514AF66A7A7}" type="datetimeFigureOut">
              <a:rPr lang="pl-PL" smtClean="0"/>
              <a:t>08.04.2022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694DFE08-777A-4659-BB00-A853A5346E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C600EA55-8161-4F77-BABE-DCA20D3FC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CBBB-A07E-4DDB-8E52-56F3C55ABF8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287550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9DB7BC2-A16E-4CF3-B79B-85A0D2AA7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2C7CA049-C744-43A5-88FF-FEDE1A1DDB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857F92B-0595-4010-8492-04FE53AD46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9A0328AD-17D0-4154-A138-0089EC5D0D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754B0DE0-528D-45E2-A42B-18CFE6FB29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1EB24AA5-5FE8-4857-95C5-C351681645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D21FF-39E8-474A-A406-D514AF66A7A7}" type="datetimeFigureOut">
              <a:rPr lang="pl-PL" smtClean="0"/>
              <a:t>08.04.2022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0A9F9F43-B10B-4579-BACD-DE46B7E28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9964A541-1D9C-4293-BDD5-C9141A2F2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CBBB-A07E-4DDB-8E52-56F3C55ABF8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444756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23BEDA5-57C2-42EE-849C-B8DB2BE481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1DDA643E-4C93-469C-9F84-CF192B3A67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D21FF-39E8-474A-A406-D514AF66A7A7}" type="datetimeFigureOut">
              <a:rPr lang="pl-PL" smtClean="0"/>
              <a:t>08.04.2022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24ECB686-2441-406D-864E-78995B25D7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370B1799-B078-4D7F-8D88-121E41BB7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CBBB-A07E-4DDB-8E52-56F3C55ABF8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812687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D29E2451-F357-40AF-B4D0-9E2CAA73E4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D21FF-39E8-474A-A406-D514AF66A7A7}" type="datetimeFigureOut">
              <a:rPr lang="pl-PL" smtClean="0"/>
              <a:t>08.04.2022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8115DD36-3911-4195-8D32-5C6295E0D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6E573B6-0743-4A6A-AB15-C3C2F5D5D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CBBB-A07E-4DDB-8E52-56F3C55ABF8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487211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FD49328-4E15-4C00-A155-13239762D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1D366C0-62E2-4E19-82B7-C61C5EF1C9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516752D7-577E-4D65-82AC-D55C5599B2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6C42A6A1-173B-498F-8FAE-8E3034BBE8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D21FF-39E8-474A-A406-D514AF66A7A7}" type="datetimeFigureOut">
              <a:rPr lang="pl-PL" smtClean="0"/>
              <a:t>08.04.2022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14D56488-CF3B-4541-8328-70530AB5E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E2C2FEB4-4102-4DFE-B1E0-B44B718C9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CBBB-A07E-4DDB-8E52-56F3C55ABF8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847538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3D8A77F-1A82-49D6-BD3A-4FF93B9CF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3267C83C-FD01-4F4F-946E-F70680B5E48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4DF799AD-F4A8-4303-8D22-75E04D1625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BB46BB91-6D72-4236-9668-E5752BEE9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D21FF-39E8-474A-A406-D514AF66A7A7}" type="datetimeFigureOut">
              <a:rPr lang="pl-PL" smtClean="0"/>
              <a:t>08.04.2022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A00C3ECF-EA6B-469E-AF66-1EF38DAFE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F0C034A3-2380-42DC-A5FB-E394CBB41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CBBB-A07E-4DDB-8E52-56F3C55ABF8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43369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2D3394D9-B024-4DB1-8E72-E10E0369EF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9718A4AE-3081-48C1-8B40-234CA0F2C7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1CF330D-F65B-436F-8297-D10C5B6D96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ED21FF-39E8-474A-A406-D514AF66A7A7}" type="datetimeFigureOut">
              <a:rPr lang="pl-PL" smtClean="0"/>
              <a:t>08.04.2022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D3326981-D3BD-4FDF-BB70-5CFE95B0BE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892EF1CB-7627-418D-B356-892D41856A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2ACBBB-A07E-4DDB-8E52-56F3C55ABF8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700856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larg.com.pl/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larg.com.pl/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larg.com.pl/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larg.com.pl/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larg.com.pl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larg.com.pl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larg.com.pl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larg.com.pl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larg.com.pl/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larg.com.pl/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larg.com.pl/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larg.com.pl/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larg.com.pl/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larg.com.pl/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09EB7A5-DC06-44E6-AD2E-806366B048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77463" y="2506168"/>
            <a:ext cx="8637073" cy="1845663"/>
          </a:xfrm>
        </p:spPr>
        <p:txBody>
          <a:bodyPr>
            <a:noAutofit/>
          </a:bodyPr>
          <a:lstStyle/>
          <a:p>
            <a:pPr algn="ctr"/>
            <a:r>
              <a:rPr lang="pl-PL" sz="4400" b="1" dirty="0">
                <a:solidFill>
                  <a:schemeClr val="tx1"/>
                </a:solidFill>
                <a:latin typeface="+mn-lt"/>
              </a:rPr>
              <a:t>Zaawansowanie zadań powierzonych do realizacji Lokalnej Agencji Rozwoju Gospodarczego Gminy Suchy Las Sp. z o.o.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D5951999-7358-4D3A-BAE8-77323C8A3D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29360" y="5497115"/>
            <a:ext cx="9144000" cy="477044"/>
          </a:xfrm>
        </p:spPr>
        <p:txBody>
          <a:bodyPr>
            <a:normAutofit/>
          </a:bodyPr>
          <a:lstStyle/>
          <a:p>
            <a:r>
              <a:rPr lang="pl-PL" b="1" dirty="0">
                <a:solidFill>
                  <a:schemeClr val="tx1"/>
                </a:solidFill>
              </a:rPr>
              <a:t>Suchy Las,  kwiecień 2022 roku</a:t>
            </a:r>
          </a:p>
        </p:txBody>
      </p:sp>
      <p:pic>
        <p:nvPicPr>
          <p:cNvPr id="4" name="m_-7699521372784423647Obraz 1" descr="logo">
            <a:hlinkClick r:id="rId2" tgtFrame="_blank"/>
            <a:extLst>
              <a:ext uri="{FF2B5EF4-FFF2-40B4-BE49-F238E27FC236}">
                <a16:creationId xmlns:a16="http://schemas.microsoft.com/office/drawing/2014/main" id="{A4C049F6-CC1E-4482-8428-E0B1DB0E89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0" y="457392"/>
            <a:ext cx="3665220" cy="9296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59186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>
            <a:extLst>
              <a:ext uri="{FF2B5EF4-FFF2-40B4-BE49-F238E27FC236}">
                <a16:creationId xmlns:a16="http://schemas.microsoft.com/office/drawing/2014/main" id="{3EB95764-B987-409B-A86B-3FBF736C7F39}"/>
              </a:ext>
            </a:extLst>
          </p:cNvPr>
          <p:cNvSpPr txBox="1">
            <a:spLocks/>
          </p:cNvSpPr>
          <p:nvPr/>
        </p:nvSpPr>
        <p:spPr>
          <a:xfrm>
            <a:off x="1900987" y="1836019"/>
            <a:ext cx="8637073" cy="31859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l-PL" sz="1800" b="1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Zakres zadania:</a:t>
            </a: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AutoNum type="arabicParenR"/>
            </a:pPr>
            <a:r>
              <a:rPr lang="pl-PL" sz="1800" b="1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Pełna dokumentacja projektowa dla nowego budynku urzędu Gminy Suchy Las, w tym projekt budowlany, projekt wykonawczy, kosztorysy, specyfikacje techniczne wykonania robót oraz prawomocne pozwolenie na budowę </a:t>
            </a: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AutoNum type="arabicParenR"/>
            </a:pPr>
            <a:r>
              <a:rPr lang="pl-PL" sz="1800" b="1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Inwestor Gmina Suchy Las / Inwestor Zastępczy Lokalna Agencja Rozwoju Gospodarczego Gminy Suchy Las Sp. z o.o.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l-PL" sz="1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3)</a:t>
            </a:r>
            <a:r>
              <a:rPr lang="pl-PL" sz="1800" b="1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Termin realizacji zadania do października 2023 roku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pl-PL" sz="1800" b="1" u="sng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m_-7699521372784423647Obraz 1" descr="logo">
            <a:hlinkClick r:id="rId2" tgtFrame="_blank"/>
            <a:extLst>
              <a:ext uri="{FF2B5EF4-FFF2-40B4-BE49-F238E27FC236}">
                <a16:creationId xmlns:a16="http://schemas.microsoft.com/office/drawing/2014/main" id="{25BE63E6-8F97-44E8-AF81-8EA3C05F3A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0" y="457392"/>
            <a:ext cx="3665220" cy="9296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230433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_-7699521372784423647Obraz 1" descr="logo">
            <a:hlinkClick r:id="rId2" tgtFrame="_blank"/>
            <a:extLst>
              <a:ext uri="{FF2B5EF4-FFF2-40B4-BE49-F238E27FC236}">
                <a16:creationId xmlns:a16="http://schemas.microsoft.com/office/drawing/2014/main" id="{25BE63E6-8F97-44E8-AF81-8EA3C05F3A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0" y="457392"/>
            <a:ext cx="3665220" cy="92964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ytuł 1">
            <a:extLst>
              <a:ext uri="{FF2B5EF4-FFF2-40B4-BE49-F238E27FC236}">
                <a16:creationId xmlns:a16="http://schemas.microsoft.com/office/drawing/2014/main" id="{F0C3C103-3389-4D45-9C7C-5AB742DFD759}"/>
              </a:ext>
            </a:extLst>
          </p:cNvPr>
          <p:cNvSpPr txBox="1">
            <a:spLocks/>
          </p:cNvSpPr>
          <p:nvPr/>
        </p:nvSpPr>
        <p:spPr>
          <a:xfrm>
            <a:off x="3559175" y="1252213"/>
            <a:ext cx="5073650" cy="105459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1800" b="1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Działania Spółki  - obszar zamówień publicznych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pl-PL" sz="1800" b="1" u="sng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ytuł 1">
            <a:extLst>
              <a:ext uri="{FF2B5EF4-FFF2-40B4-BE49-F238E27FC236}">
                <a16:creationId xmlns:a16="http://schemas.microsoft.com/office/drawing/2014/main" id="{3EB95764-B987-409B-A86B-3FBF736C7F39}"/>
              </a:ext>
            </a:extLst>
          </p:cNvPr>
          <p:cNvSpPr txBox="1">
            <a:spLocks/>
          </p:cNvSpPr>
          <p:nvPr/>
        </p:nvSpPr>
        <p:spPr>
          <a:xfrm>
            <a:off x="1430017" y="2772837"/>
            <a:ext cx="4033522" cy="2500203"/>
          </a:xfrm>
          <a:prstGeom prst="rect">
            <a:avLst/>
          </a:prstGeom>
          <a:ln>
            <a:solidFill>
              <a:schemeClr val="accent1">
                <a:alpha val="99000"/>
              </a:schemeClr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pl-PL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Przetarg na wybór wykonawcy dokumentacji projektowej:</a:t>
            </a: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pl-PL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Spółka przygotowała:</a:t>
            </a:r>
          </a:p>
          <a:p>
            <a:pPr marL="171450" indent="-171450" algn="l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l-PL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Pełną specyfikację warunków zamówienia dla w/w zadania, w tym:</a:t>
            </a:r>
          </a:p>
          <a:p>
            <a:pPr marL="171450" indent="-171450" algn="l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l-PL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Projekt umowy</a:t>
            </a:r>
          </a:p>
          <a:p>
            <a:pPr marL="171450" indent="-171450" algn="l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l-PL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Opis przedmiotu zamówienia</a:t>
            </a: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endParaRPr lang="pl-PL" sz="1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ytuł 1">
            <a:extLst>
              <a:ext uri="{FF2B5EF4-FFF2-40B4-BE49-F238E27FC236}">
                <a16:creationId xmlns:a16="http://schemas.microsoft.com/office/drawing/2014/main" id="{E0B26BD6-4179-45A1-B307-9CAAF1B977FC}"/>
              </a:ext>
            </a:extLst>
          </p:cNvPr>
          <p:cNvSpPr txBox="1">
            <a:spLocks/>
          </p:cNvSpPr>
          <p:nvPr/>
        </p:nvSpPr>
        <p:spPr>
          <a:xfrm>
            <a:off x="6728463" y="2772837"/>
            <a:ext cx="3965786" cy="3009896"/>
          </a:xfrm>
          <a:prstGeom prst="rect">
            <a:avLst/>
          </a:prstGeom>
          <a:ln>
            <a:solidFill>
              <a:schemeClr val="accent1">
                <a:alpha val="99000"/>
              </a:schemeClr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pl-PL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Przetarg na wybór wykonawcy dokumentacji projektowej:</a:t>
            </a:r>
          </a:p>
          <a:p>
            <a:pPr marL="171450" indent="-171450" algn="l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l-PL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Ogłoszenie postępowania 18 lutego 2022 roku</a:t>
            </a:r>
          </a:p>
          <a:p>
            <a:pPr marL="171450" indent="-171450" algn="l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l-PL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Otwarcie ofert 09.03.2022 roku</a:t>
            </a:r>
          </a:p>
          <a:p>
            <a:pPr marL="171450" indent="-171450" algn="l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l-PL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Złożono 7 prawidłowych ofert z czego wybrano ofertę ABK Projekt Bogdan Mrozowski za kwotę 295 200 zł</a:t>
            </a:r>
          </a:p>
          <a:p>
            <a:pPr marL="171450" indent="-171450" algn="l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l-PL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Wykonawca wniósł Zabezpieczenie Należytego Wykonania Umowy i aktualnie procedujemy podpisanie umowy</a:t>
            </a:r>
          </a:p>
        </p:txBody>
      </p:sp>
      <p:sp>
        <p:nvSpPr>
          <p:cNvPr id="2" name="Nawias klamrowy zamykający 1">
            <a:extLst>
              <a:ext uri="{FF2B5EF4-FFF2-40B4-BE49-F238E27FC236}">
                <a16:creationId xmlns:a16="http://schemas.microsoft.com/office/drawing/2014/main" id="{599CE310-6A39-4593-8D25-24341F2525A7}"/>
              </a:ext>
            </a:extLst>
          </p:cNvPr>
          <p:cNvSpPr/>
          <p:nvPr/>
        </p:nvSpPr>
        <p:spPr>
          <a:xfrm rot="16200000">
            <a:off x="5893533" y="-1069944"/>
            <a:ext cx="671640" cy="6743704"/>
          </a:xfrm>
          <a:prstGeom prst="rightBrace">
            <a:avLst>
              <a:gd name="adj1" fmla="val 8333"/>
              <a:gd name="adj2" fmla="val 47202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317109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_-7699521372784423647Obraz 1" descr="logo">
            <a:hlinkClick r:id="rId2" tgtFrame="_blank"/>
            <a:extLst>
              <a:ext uri="{FF2B5EF4-FFF2-40B4-BE49-F238E27FC236}">
                <a16:creationId xmlns:a16="http://schemas.microsoft.com/office/drawing/2014/main" id="{25BE63E6-8F97-44E8-AF81-8EA3C05F3A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0" y="457392"/>
            <a:ext cx="3665220" cy="92964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ytuł 1">
            <a:extLst>
              <a:ext uri="{FF2B5EF4-FFF2-40B4-BE49-F238E27FC236}">
                <a16:creationId xmlns:a16="http://schemas.microsoft.com/office/drawing/2014/main" id="{98EB8441-EEA7-4301-B04A-DF101224B3BC}"/>
              </a:ext>
            </a:extLst>
          </p:cNvPr>
          <p:cNvSpPr txBox="1">
            <a:spLocks/>
          </p:cNvSpPr>
          <p:nvPr/>
        </p:nvSpPr>
        <p:spPr>
          <a:xfrm>
            <a:off x="1957888" y="2052320"/>
            <a:ext cx="8032384" cy="3258820"/>
          </a:xfrm>
          <a:prstGeom prst="rect">
            <a:avLst/>
          </a:prstGeom>
          <a:ln>
            <a:solidFill>
              <a:schemeClr val="accent1">
                <a:alpha val="99000"/>
              </a:schemeClr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l-PL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"Suchy Las - Jelonek - Złotniki - ścieżka rowerowa wzdłuż ul. Obornickiej, odcinek Borówkowa – Pawłowicka” – dokumentacja projektowa</a:t>
            </a:r>
            <a:endParaRPr lang="pl-PL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l-PL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Spółka w okresie sprawozdawczym otrzymała wskazanie do realizacji dotyczące zdania "Suchy Las - Jelonek - Złotniki - ścieżka rowerowa wzdłuż ul. Obornickiej, odcinek Borówkowa – Pawłowicka". W trakcie konsultacji i ustaleń z Dysponentem oraz Panem Wójtem potwierdzono zasadność trybu prowadzenia inwestycji poprzez wykonanie pełnej dokumentacji technicznej a następnie wybór wykonawcy robót budowlanych.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pl-PL" sz="16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l-PL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Planowane ogłoszenie przetargu – kwiecień 2022</a:t>
            </a:r>
            <a:endParaRPr lang="pl-PL" sz="1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endParaRPr lang="pl-PL" sz="12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1845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_-7699521372784423647Obraz 1" descr="logo">
            <a:hlinkClick r:id="rId2" tgtFrame="_blank"/>
            <a:extLst>
              <a:ext uri="{FF2B5EF4-FFF2-40B4-BE49-F238E27FC236}">
                <a16:creationId xmlns:a16="http://schemas.microsoft.com/office/drawing/2014/main" id="{25BE63E6-8F97-44E8-AF81-8EA3C05F3A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0" y="457392"/>
            <a:ext cx="3665220" cy="929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5C113351-0D94-4237-8872-3F2E42ED983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316" t="22316" r="31947" b="24632"/>
          <a:stretch/>
        </p:blipFill>
        <p:spPr>
          <a:xfrm>
            <a:off x="3397576" y="1041671"/>
            <a:ext cx="6427144" cy="5521498"/>
          </a:xfrm>
          <a:prstGeom prst="rect">
            <a:avLst/>
          </a:prstGeom>
        </p:spPr>
      </p:pic>
      <p:sp>
        <p:nvSpPr>
          <p:cNvPr id="4" name="Tytuł 1">
            <a:extLst>
              <a:ext uri="{FF2B5EF4-FFF2-40B4-BE49-F238E27FC236}">
                <a16:creationId xmlns:a16="http://schemas.microsoft.com/office/drawing/2014/main" id="{F5D10D91-CA01-4151-B5F5-19508FC719B1}"/>
              </a:ext>
            </a:extLst>
          </p:cNvPr>
          <p:cNvSpPr txBox="1">
            <a:spLocks/>
          </p:cNvSpPr>
          <p:nvPr/>
        </p:nvSpPr>
        <p:spPr>
          <a:xfrm>
            <a:off x="630555" y="2682241"/>
            <a:ext cx="2512696" cy="170869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1800" b="1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Mapka poglądowa z zakresem inwestycji z podziałem na odcinki / etapy realizacji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pl-PL" sz="1800" b="1" u="sng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57539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_-7699521372784423647Obraz 1" descr="logo">
            <a:hlinkClick r:id="rId2" tgtFrame="_blank"/>
            <a:extLst>
              <a:ext uri="{FF2B5EF4-FFF2-40B4-BE49-F238E27FC236}">
                <a16:creationId xmlns:a16="http://schemas.microsoft.com/office/drawing/2014/main" id="{25BE63E6-8F97-44E8-AF81-8EA3C05F3A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0" y="457392"/>
            <a:ext cx="3665220" cy="92964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ytuł 1">
            <a:extLst>
              <a:ext uri="{FF2B5EF4-FFF2-40B4-BE49-F238E27FC236}">
                <a16:creationId xmlns:a16="http://schemas.microsoft.com/office/drawing/2014/main" id="{F5D10D91-CA01-4151-B5F5-19508FC719B1}"/>
              </a:ext>
            </a:extLst>
          </p:cNvPr>
          <p:cNvSpPr txBox="1">
            <a:spLocks/>
          </p:cNvSpPr>
          <p:nvPr/>
        </p:nvSpPr>
        <p:spPr>
          <a:xfrm>
            <a:off x="3099434" y="2316481"/>
            <a:ext cx="5567045" cy="170869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3200" b="1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Dziękuję za uwagę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pl-PL" sz="3200" b="1" u="sng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91174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09EB7A5-DC06-44E6-AD2E-806366B048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13851" y="2289476"/>
            <a:ext cx="3752786" cy="2279048"/>
          </a:xfrm>
        </p:spPr>
        <p:txBody>
          <a:bodyPr>
            <a:noAutofit/>
          </a:bodyPr>
          <a:lstStyle/>
          <a:p>
            <a:pPr algn="l">
              <a:lnSpc>
                <a:spcPct val="107000"/>
              </a:lnSpc>
              <a:spcAft>
                <a:spcPts val="800"/>
              </a:spcAft>
            </a:pPr>
            <a:br>
              <a:rPr lang="pl-PL" sz="20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0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Zadanie:</a:t>
            </a:r>
            <a:br>
              <a:rPr lang="pl-PL" sz="20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0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„Budowa wiaduktu w ciągu ul. Sucholeskiej” </a:t>
            </a:r>
            <a:r>
              <a:rPr lang="pl-PL" sz="20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 ramach zadania</a:t>
            </a:r>
            <a:r>
              <a:rPr lang="pl-PL" sz="2000" b="1" i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„Integracja węzłów na północnej obwodnicy towarowej m. Poznania z miejskim transportem zbiorowym – dokumentacja</a:t>
            </a:r>
            <a:endParaRPr lang="pl-PL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m_-7699521372784423647Obraz 1" descr="logo">
            <a:hlinkClick r:id="rId2" tgtFrame="_blank"/>
            <a:extLst>
              <a:ext uri="{FF2B5EF4-FFF2-40B4-BE49-F238E27FC236}">
                <a16:creationId xmlns:a16="http://schemas.microsoft.com/office/drawing/2014/main" id="{A4C049F6-CC1E-4482-8428-E0B1DB0E89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0" y="457392"/>
            <a:ext cx="3665220" cy="929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C1FFF5B2-B290-4AC0-99A7-E0FC568A22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4527" y="3592041"/>
            <a:ext cx="4391273" cy="2470091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1277CDFF-DCAE-4F24-97DD-0DBA7834A6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1469" y="1096936"/>
            <a:ext cx="2911973" cy="2183980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34756059-AEBD-465E-A17A-FFC191B2E6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0383" y="2289476"/>
            <a:ext cx="3242543" cy="1982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7852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_-7699521372784423647Obraz 1" descr="logo">
            <a:hlinkClick r:id="rId2" tgtFrame="_blank"/>
            <a:extLst>
              <a:ext uri="{FF2B5EF4-FFF2-40B4-BE49-F238E27FC236}">
                <a16:creationId xmlns:a16="http://schemas.microsoft.com/office/drawing/2014/main" id="{25BE63E6-8F97-44E8-AF81-8EA3C05F3A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0" y="457392"/>
            <a:ext cx="3665220" cy="929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52690988-8678-4BAF-8349-9A283220D49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750" t="17482" r="26083" b="22074"/>
          <a:stretch/>
        </p:blipFill>
        <p:spPr>
          <a:xfrm>
            <a:off x="2773816" y="1710466"/>
            <a:ext cx="6644368" cy="4690142"/>
          </a:xfrm>
          <a:prstGeom prst="rect">
            <a:avLst/>
          </a:prstGeom>
        </p:spPr>
      </p:pic>
      <p:sp>
        <p:nvSpPr>
          <p:cNvPr id="10" name="Tytuł 1">
            <a:extLst>
              <a:ext uri="{FF2B5EF4-FFF2-40B4-BE49-F238E27FC236}">
                <a16:creationId xmlns:a16="http://schemas.microsoft.com/office/drawing/2014/main" id="{D0609A9A-0FD0-4B37-9E50-2C8CD3A436B5}"/>
              </a:ext>
            </a:extLst>
          </p:cNvPr>
          <p:cNvSpPr txBox="1">
            <a:spLocks/>
          </p:cNvSpPr>
          <p:nvPr/>
        </p:nvSpPr>
        <p:spPr>
          <a:xfrm>
            <a:off x="3444875" y="1153160"/>
            <a:ext cx="5073650" cy="83058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1800" b="1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Mapka poglądowa z zakresem inwestycji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pl-PL" sz="1800" b="1" u="sng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24201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>
            <a:extLst>
              <a:ext uri="{FF2B5EF4-FFF2-40B4-BE49-F238E27FC236}">
                <a16:creationId xmlns:a16="http://schemas.microsoft.com/office/drawing/2014/main" id="{3EB95764-B987-409B-A86B-3FBF736C7F39}"/>
              </a:ext>
            </a:extLst>
          </p:cNvPr>
          <p:cNvSpPr txBox="1">
            <a:spLocks/>
          </p:cNvSpPr>
          <p:nvPr/>
        </p:nvSpPr>
        <p:spPr>
          <a:xfrm>
            <a:off x="1929863" y="1798320"/>
            <a:ext cx="8637073" cy="447547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l-PL" sz="1800" b="1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Zakres zadania:</a:t>
            </a: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AutoNum type="arabicParenR"/>
            </a:pPr>
            <a:r>
              <a:rPr lang="pl-PL" sz="1800" b="1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Dokumentacja projektowa dla węzła Suchy Las (w tym wiadukt drogowy nad liniami kolejowymi) oraz zaprojektowanie części układu drogowego na obszarze Miasta Poznania wraz z wiaduktem drogowym w ciągu ul. Biskupińskiej, w tym projekt budowlany, projekt wykonawczy, kosztorysy, specyfikacje techniczne oraz decyzja środowiskowa (jeżeli będzie wymagana)</a:t>
            </a: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AutoNum type="arabicParenR"/>
            </a:pPr>
            <a:r>
              <a:rPr lang="pl-PL" sz="1800" b="1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Partnerzy projektu:</a:t>
            </a: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l-PL" sz="1800" b="1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Gmina Suchy Las (partner/lider projektu) / Larg Sp. z o.o. (inwestor zastępczy)</a:t>
            </a: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l-PL" sz="1800" b="1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Powiat Poznański (partner)</a:t>
            </a: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l-PL" sz="1800" b="1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Miasto Poznań (partner)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l-PL" sz="1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3)</a:t>
            </a:r>
            <a:r>
              <a:rPr lang="pl-PL" sz="1800" b="1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Termin realizacji zadania 31.12.2023 rok (zgodnie z porozumieniem z 4 listopada 2021)</a:t>
            </a: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AutoNum type="arabicParenR"/>
            </a:pPr>
            <a:endParaRPr lang="pl-PL" sz="1800" b="1" u="sng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pl-PL" sz="1800" b="1" u="sng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m_-7699521372784423647Obraz 1" descr="logo">
            <a:hlinkClick r:id="rId2" tgtFrame="_blank"/>
            <a:extLst>
              <a:ext uri="{FF2B5EF4-FFF2-40B4-BE49-F238E27FC236}">
                <a16:creationId xmlns:a16="http://schemas.microsoft.com/office/drawing/2014/main" id="{25BE63E6-8F97-44E8-AF81-8EA3C05F3A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0" y="457392"/>
            <a:ext cx="3665220" cy="9296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774761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_-7699521372784423647Obraz 1" descr="logo">
            <a:hlinkClick r:id="rId2" tgtFrame="_blank"/>
            <a:extLst>
              <a:ext uri="{FF2B5EF4-FFF2-40B4-BE49-F238E27FC236}">
                <a16:creationId xmlns:a16="http://schemas.microsoft.com/office/drawing/2014/main" id="{25BE63E6-8F97-44E8-AF81-8EA3C05F3A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0" y="457392"/>
            <a:ext cx="3665220" cy="92964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ytuł 1">
            <a:extLst>
              <a:ext uri="{FF2B5EF4-FFF2-40B4-BE49-F238E27FC236}">
                <a16:creationId xmlns:a16="http://schemas.microsoft.com/office/drawing/2014/main" id="{F0C3C103-3389-4D45-9C7C-5AB742DFD759}"/>
              </a:ext>
            </a:extLst>
          </p:cNvPr>
          <p:cNvSpPr txBox="1">
            <a:spLocks/>
          </p:cNvSpPr>
          <p:nvPr/>
        </p:nvSpPr>
        <p:spPr>
          <a:xfrm>
            <a:off x="3559175" y="1252213"/>
            <a:ext cx="5073650" cy="105459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1800" b="1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Działania Spółki  - obszar zamówień publicznych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pl-PL" sz="1800" b="1" u="sng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ytuł 1">
            <a:extLst>
              <a:ext uri="{FF2B5EF4-FFF2-40B4-BE49-F238E27FC236}">
                <a16:creationId xmlns:a16="http://schemas.microsoft.com/office/drawing/2014/main" id="{3EB95764-B987-409B-A86B-3FBF736C7F39}"/>
              </a:ext>
            </a:extLst>
          </p:cNvPr>
          <p:cNvSpPr txBox="1">
            <a:spLocks/>
          </p:cNvSpPr>
          <p:nvPr/>
        </p:nvSpPr>
        <p:spPr>
          <a:xfrm>
            <a:off x="1430016" y="2772837"/>
            <a:ext cx="4361183" cy="3606608"/>
          </a:xfrm>
          <a:prstGeom prst="rect">
            <a:avLst/>
          </a:prstGeom>
          <a:ln>
            <a:solidFill>
              <a:schemeClr val="accent1">
                <a:alpha val="99000"/>
              </a:schemeClr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pl-PL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Przetarg na wybór wykonawcy dokumentacji projektowej:</a:t>
            </a: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pl-PL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Spółka przygotowała:</a:t>
            </a:r>
          </a:p>
          <a:p>
            <a:pPr marL="171450" indent="-171450" algn="l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l-PL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Pełną specyfikację warunków zamówienia dla w/w zadania</a:t>
            </a:r>
          </a:p>
          <a:p>
            <a:pPr marL="171450" indent="-171450" algn="l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l-PL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Projekty umów (zgodnie z ustaleniami dla dwóch zadań zdefiniowanych w porozumieniu tj. części Suchego Lasu oraz Poznania)</a:t>
            </a:r>
          </a:p>
          <a:p>
            <a:pPr marL="171450" indent="-171450" algn="l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l-PL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Szczegółowy techniczny opis przedmiotu zamówienia dla dwóch umów </a:t>
            </a: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endParaRPr lang="pl-PL" sz="1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ytuł 1">
            <a:extLst>
              <a:ext uri="{FF2B5EF4-FFF2-40B4-BE49-F238E27FC236}">
                <a16:creationId xmlns:a16="http://schemas.microsoft.com/office/drawing/2014/main" id="{E0B26BD6-4179-45A1-B307-9CAAF1B977FC}"/>
              </a:ext>
            </a:extLst>
          </p:cNvPr>
          <p:cNvSpPr txBox="1">
            <a:spLocks/>
          </p:cNvSpPr>
          <p:nvPr/>
        </p:nvSpPr>
        <p:spPr>
          <a:xfrm>
            <a:off x="6587067" y="2772837"/>
            <a:ext cx="4174916" cy="3606608"/>
          </a:xfrm>
          <a:prstGeom prst="rect">
            <a:avLst/>
          </a:prstGeom>
          <a:ln>
            <a:solidFill>
              <a:schemeClr val="accent1">
                <a:alpha val="99000"/>
              </a:schemeClr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pl-PL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Przetarg na wybór wykonawcy dokumentacji projektowej:</a:t>
            </a:r>
          </a:p>
          <a:p>
            <a:pPr marL="171450" indent="-171450" algn="l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l-PL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Ogłoszenie postępowania 22 grudnia 2021 roku</a:t>
            </a:r>
          </a:p>
          <a:p>
            <a:pPr marL="171450" indent="-171450" algn="l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l-PL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Otwarcie ofert 3.03.2022 roku</a:t>
            </a:r>
          </a:p>
          <a:p>
            <a:pPr marL="171450" indent="-171450" algn="l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l-PL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Wszystkie 3 oferty mieszczą się budżecie zadania</a:t>
            </a:r>
          </a:p>
          <a:p>
            <a:pPr marL="171450" indent="-171450" algn="l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l-PL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Aktualnie wezwano wykonawców do złożenia finalnych wyjaśnień w zakresie dokumentów formalnych</a:t>
            </a:r>
          </a:p>
          <a:p>
            <a:pPr marL="171450" indent="-171450" algn="l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l-PL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Planowany termin podpisania umowy przełom kwietnia/maja 2022 roku</a:t>
            </a: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endParaRPr lang="pl-PL" sz="1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Nawias klamrowy zamykający 1">
            <a:extLst>
              <a:ext uri="{FF2B5EF4-FFF2-40B4-BE49-F238E27FC236}">
                <a16:creationId xmlns:a16="http://schemas.microsoft.com/office/drawing/2014/main" id="{599CE310-6A39-4593-8D25-24341F2525A7}"/>
              </a:ext>
            </a:extLst>
          </p:cNvPr>
          <p:cNvSpPr/>
          <p:nvPr/>
        </p:nvSpPr>
        <p:spPr>
          <a:xfrm rot="16200000">
            <a:off x="5893533" y="-1069944"/>
            <a:ext cx="671640" cy="6743704"/>
          </a:xfrm>
          <a:prstGeom prst="rightBrace">
            <a:avLst>
              <a:gd name="adj1" fmla="val 8333"/>
              <a:gd name="adj2" fmla="val 47202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701786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_-7699521372784423647Obraz 1" descr="logo">
            <a:hlinkClick r:id="rId2" tgtFrame="_blank"/>
            <a:extLst>
              <a:ext uri="{FF2B5EF4-FFF2-40B4-BE49-F238E27FC236}">
                <a16:creationId xmlns:a16="http://schemas.microsoft.com/office/drawing/2014/main" id="{25BE63E6-8F97-44E8-AF81-8EA3C05F3A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0" y="457392"/>
            <a:ext cx="3665220" cy="92964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ytuł 1">
            <a:extLst>
              <a:ext uri="{FF2B5EF4-FFF2-40B4-BE49-F238E27FC236}">
                <a16:creationId xmlns:a16="http://schemas.microsoft.com/office/drawing/2014/main" id="{F0C3C103-3389-4D45-9C7C-5AB742DFD759}"/>
              </a:ext>
            </a:extLst>
          </p:cNvPr>
          <p:cNvSpPr txBox="1">
            <a:spLocks/>
          </p:cNvSpPr>
          <p:nvPr/>
        </p:nvSpPr>
        <p:spPr>
          <a:xfrm>
            <a:off x="3427095" y="1485084"/>
            <a:ext cx="5073650" cy="105459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1800" b="1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Działania Spółki  - obszar pozyskiwania środków zewnętrznych zmniejszających wydatki majątkowe Gminy 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pl-PL" sz="1800" b="1" u="sng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ytuł 1">
            <a:extLst>
              <a:ext uri="{FF2B5EF4-FFF2-40B4-BE49-F238E27FC236}">
                <a16:creationId xmlns:a16="http://schemas.microsoft.com/office/drawing/2014/main" id="{3EB95764-B987-409B-A86B-3FBF736C7F39}"/>
              </a:ext>
            </a:extLst>
          </p:cNvPr>
          <p:cNvSpPr txBox="1">
            <a:spLocks/>
          </p:cNvSpPr>
          <p:nvPr/>
        </p:nvSpPr>
        <p:spPr>
          <a:xfrm>
            <a:off x="537209" y="2637727"/>
            <a:ext cx="2889886" cy="3305873"/>
          </a:xfrm>
          <a:prstGeom prst="rect">
            <a:avLst/>
          </a:prstGeom>
          <a:ln>
            <a:solidFill>
              <a:schemeClr val="accent1">
                <a:alpha val="99000"/>
              </a:schemeClr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1600" b="1" dirty="0">
                <a:latin typeface="Calibri" panose="020F0502020204030204" pitchFamily="34" charset="0"/>
                <a:cs typeface="Times New Roman" panose="02020603050405020304" pitchFamily="18" charset="0"/>
              </a:rPr>
              <a:t>W ramach negocjacji oraz uzgodnień ze Starostwem udało się wynegocjować i pozyskać od Powiatu poznańskiego dofinasowanie dla dokumentacji projektowej „węzła” w kwocie do </a:t>
            </a:r>
            <a:br>
              <a:rPr lang="pl-PL" sz="1600" b="1" dirty="0">
                <a:latin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600" b="1" dirty="0">
                <a:latin typeface="Calibri" panose="020F0502020204030204" pitchFamily="34" charset="0"/>
                <a:cs typeface="Times New Roman" panose="02020603050405020304" pitchFamily="18" charset="0"/>
              </a:rPr>
              <a:t>500 000 zł - max 20% kosztów dokumentacji (uchwała Rady Powiatu Poznańskiego nr XXXII/417/VI/2021 z dnia 25 sierpnia 2021 roku)</a:t>
            </a:r>
          </a:p>
        </p:txBody>
      </p:sp>
      <p:sp>
        <p:nvSpPr>
          <p:cNvPr id="7" name="Tytuł 1">
            <a:extLst>
              <a:ext uri="{FF2B5EF4-FFF2-40B4-BE49-F238E27FC236}">
                <a16:creationId xmlns:a16="http://schemas.microsoft.com/office/drawing/2014/main" id="{E0B26BD6-4179-45A1-B307-9CAAF1B977FC}"/>
              </a:ext>
            </a:extLst>
          </p:cNvPr>
          <p:cNvSpPr txBox="1">
            <a:spLocks/>
          </p:cNvSpPr>
          <p:nvPr/>
        </p:nvSpPr>
        <p:spPr>
          <a:xfrm>
            <a:off x="3602988" y="2654176"/>
            <a:ext cx="3823972" cy="3762880"/>
          </a:xfrm>
          <a:prstGeom prst="rect">
            <a:avLst/>
          </a:prstGeom>
          <a:ln>
            <a:solidFill>
              <a:schemeClr val="accent1">
                <a:alpha val="99000"/>
              </a:schemeClr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1600" b="1" dirty="0">
                <a:latin typeface="Calibri" panose="020F0502020204030204" pitchFamily="34" charset="0"/>
                <a:cs typeface="Times New Roman" panose="02020603050405020304" pitchFamily="18" charset="0"/>
              </a:rPr>
              <a:t>Spółka uczestniczyła w negocjacjach i wielu spotkaniach  z Miastem Poznań w ramach udziału Gminy Suchy Las w aplikacji o środki unijne z Urzędu Marszałkowskiego </a:t>
            </a:r>
            <a:r>
              <a:rPr lang="pl-PL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 dniu 30.03.2022 roku wpłynęła informacja z Miasta Poznania, że w/w aplikacja została oceniona merytorycznie na poziomie 97,06% ze 100% możliwych do uzyskania, co oznacza że w chwili obecnej trwa procedura zawarcia umowy z Urzędem Marszałkowskim w tym zakresie. Wartość dotacji do 80% kosztów kwalifikowanych dokumentacji projektowej dla Suchego Lasu.</a:t>
            </a:r>
            <a:endParaRPr lang="pl-PL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Nawias klamrowy zamykający 1">
            <a:extLst>
              <a:ext uri="{FF2B5EF4-FFF2-40B4-BE49-F238E27FC236}">
                <a16:creationId xmlns:a16="http://schemas.microsoft.com/office/drawing/2014/main" id="{599CE310-6A39-4593-8D25-24341F2525A7}"/>
              </a:ext>
            </a:extLst>
          </p:cNvPr>
          <p:cNvSpPr/>
          <p:nvPr/>
        </p:nvSpPr>
        <p:spPr>
          <a:xfrm rot="16200000">
            <a:off x="5992529" y="-970948"/>
            <a:ext cx="473648" cy="6743704"/>
          </a:xfrm>
          <a:prstGeom prst="rightBrace">
            <a:avLst>
              <a:gd name="adj1" fmla="val 8333"/>
              <a:gd name="adj2" fmla="val 47202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Tytuł 1">
            <a:extLst>
              <a:ext uri="{FF2B5EF4-FFF2-40B4-BE49-F238E27FC236}">
                <a16:creationId xmlns:a16="http://schemas.microsoft.com/office/drawing/2014/main" id="{DBF5D7BB-57A5-4566-BBF2-B7B1E8BAF8D7}"/>
              </a:ext>
            </a:extLst>
          </p:cNvPr>
          <p:cNvSpPr txBox="1">
            <a:spLocks/>
          </p:cNvSpPr>
          <p:nvPr/>
        </p:nvSpPr>
        <p:spPr>
          <a:xfrm>
            <a:off x="7677150" y="2654176"/>
            <a:ext cx="4064636" cy="3399046"/>
          </a:xfrm>
          <a:prstGeom prst="rect">
            <a:avLst/>
          </a:prstGeom>
          <a:ln>
            <a:solidFill>
              <a:schemeClr val="accent1">
                <a:alpha val="99000"/>
              </a:schemeClr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1600" b="1" dirty="0">
                <a:latin typeface="Calibri" panose="020F0502020204030204" pitchFamily="34" charset="0"/>
                <a:cs typeface="Times New Roman" panose="02020603050405020304" pitchFamily="18" charset="0"/>
              </a:rPr>
              <a:t>Równolegle Gmina przy koordynacji działań przez Spółkę, cały czas ma szansę na pozyskanie dodatkowych pieniędzy z PKP PLK  na fizyczną likwidację przejazdu  kolejowego w ciągu ul. Sucholeskiej (partycypacja w kosztach robót budowlanych). W dniu 11.03. z PKP PLK został przekazany do Gminy Suchy Las projekt listu intencyjnego w sprawie wspólnej realizacji inwestycji. PKP PLK SA będzie miało partycypować w kosztach realizacji  konstrukcji wiaduktu drogowego nad linią kolejową.</a:t>
            </a:r>
            <a:endParaRPr lang="pl-PL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1520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_-7699521372784423647Obraz 1" descr="logo">
            <a:hlinkClick r:id="rId2" tgtFrame="_blank"/>
            <a:extLst>
              <a:ext uri="{FF2B5EF4-FFF2-40B4-BE49-F238E27FC236}">
                <a16:creationId xmlns:a16="http://schemas.microsoft.com/office/drawing/2014/main" id="{25BE63E6-8F97-44E8-AF81-8EA3C05F3A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0" y="457392"/>
            <a:ext cx="3665220" cy="92964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ytuł 1">
            <a:extLst>
              <a:ext uri="{FF2B5EF4-FFF2-40B4-BE49-F238E27FC236}">
                <a16:creationId xmlns:a16="http://schemas.microsoft.com/office/drawing/2014/main" id="{F0C3C103-3389-4D45-9C7C-5AB742DFD759}"/>
              </a:ext>
            </a:extLst>
          </p:cNvPr>
          <p:cNvSpPr txBox="1">
            <a:spLocks/>
          </p:cNvSpPr>
          <p:nvPr/>
        </p:nvSpPr>
        <p:spPr>
          <a:xfrm>
            <a:off x="2198686" y="1485084"/>
            <a:ext cx="7374255" cy="105459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1800" b="1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Działania Spółki  - obszar pozyskiwania środków zewnętrznych zmniejszających wydatki majątkowe Gminy  (ciąg dalszy)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pl-PL" sz="1800" b="1" u="sng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ytuł 1">
            <a:extLst>
              <a:ext uri="{FF2B5EF4-FFF2-40B4-BE49-F238E27FC236}">
                <a16:creationId xmlns:a16="http://schemas.microsoft.com/office/drawing/2014/main" id="{E0B26BD6-4179-45A1-B307-9CAAF1B977FC}"/>
              </a:ext>
            </a:extLst>
          </p:cNvPr>
          <p:cNvSpPr txBox="1">
            <a:spLocks/>
          </p:cNvSpPr>
          <p:nvPr/>
        </p:nvSpPr>
        <p:spPr>
          <a:xfrm>
            <a:off x="2780028" y="2637727"/>
            <a:ext cx="6211572" cy="3762881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pl-PL" sz="1600" b="1" dirty="0">
                <a:latin typeface="Calibri" panose="020F0502020204030204" pitchFamily="34" charset="0"/>
                <a:cs typeface="Times New Roman" panose="02020603050405020304" pitchFamily="18" charset="0"/>
              </a:rPr>
              <a:t>W obszarze poszukiwania środków na realizację węzła Suchy Las Gmina w dniu 15.11.2021 rok złożyła do Stowarzyszenia Metropolia Poznań informację o projekcie ze zdefiniowaniem wstępnego harmonogramu i kosztów realizacji.</a:t>
            </a: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endParaRPr lang="pl-PL" sz="1600" b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endParaRPr lang="pl-PL" sz="1600" b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l-PL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Równolegle w tym samym dniu, tj. 15.11.2021 roku Zarząd Powiatu Poznańskiego podjął uchwałę (2638/2021) w sprawie listy projektów, które mogą być dofinansowane z ZIT 2021-2027, definiując projekt węzła Suchy Las na „I” miejscu jako jednocześnie największy ze zgłoszonych. Szacunkowa wartość robót wynosi ca 50 000 000 zł brutto. Szacowany poziom dotacji może wynieść około 75% kosztów kwalifikowanych.  </a:t>
            </a:r>
            <a:endParaRPr lang="pl-PL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Strzałka: w dół 2">
            <a:extLst>
              <a:ext uri="{FF2B5EF4-FFF2-40B4-BE49-F238E27FC236}">
                <a16:creationId xmlns:a16="http://schemas.microsoft.com/office/drawing/2014/main" id="{28C04DEA-2846-4D5D-A3B3-D0A59A2C3936}"/>
              </a:ext>
            </a:extLst>
          </p:cNvPr>
          <p:cNvSpPr/>
          <p:nvPr/>
        </p:nvSpPr>
        <p:spPr>
          <a:xfrm>
            <a:off x="5267960" y="3708400"/>
            <a:ext cx="863600" cy="87376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418913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09EB7A5-DC06-44E6-AD2E-806366B048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27530" y="1612528"/>
            <a:ext cx="3752786" cy="1317324"/>
          </a:xfrm>
        </p:spPr>
        <p:txBody>
          <a:bodyPr>
            <a:noAutofit/>
          </a:bodyPr>
          <a:lstStyle/>
          <a:p>
            <a:pPr algn="l">
              <a:lnSpc>
                <a:spcPct val="107000"/>
              </a:lnSpc>
              <a:spcAft>
                <a:spcPts val="800"/>
              </a:spcAft>
            </a:pPr>
            <a:br>
              <a:rPr lang="pl-PL" sz="20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0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Zadanie:</a:t>
            </a:r>
            <a:br>
              <a:rPr lang="pl-PL" sz="20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„Budowa budynku Urzędu Gminy”  - dokumentacja projektowa  </a:t>
            </a:r>
            <a:b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pl-PL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m_-7699521372784423647Obraz 1" descr="logo">
            <a:hlinkClick r:id="rId2" tgtFrame="_blank"/>
            <a:extLst>
              <a:ext uri="{FF2B5EF4-FFF2-40B4-BE49-F238E27FC236}">
                <a16:creationId xmlns:a16="http://schemas.microsoft.com/office/drawing/2014/main" id="{A4C049F6-CC1E-4482-8428-E0B1DB0E89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0" y="457392"/>
            <a:ext cx="3665220" cy="929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2BBD3F03-31F0-49F4-910C-B34A836B41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8414" y="922212"/>
            <a:ext cx="3752786" cy="2110942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4E8DE0E1-9FF5-4B3F-AE48-36F10D5F8F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0149" y="3155348"/>
            <a:ext cx="5147733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5618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_-7699521372784423647Obraz 1" descr="logo">
            <a:hlinkClick r:id="rId2" tgtFrame="_blank"/>
            <a:extLst>
              <a:ext uri="{FF2B5EF4-FFF2-40B4-BE49-F238E27FC236}">
                <a16:creationId xmlns:a16="http://schemas.microsoft.com/office/drawing/2014/main" id="{A4C049F6-CC1E-4482-8428-E0B1DB0E89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0" y="457392"/>
            <a:ext cx="3665220" cy="92964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ytuł 1">
            <a:extLst>
              <a:ext uri="{FF2B5EF4-FFF2-40B4-BE49-F238E27FC236}">
                <a16:creationId xmlns:a16="http://schemas.microsoft.com/office/drawing/2014/main" id="{C6D73935-8F51-48FB-80FD-BF52709B2C8C}"/>
              </a:ext>
            </a:extLst>
          </p:cNvPr>
          <p:cNvSpPr txBox="1">
            <a:spLocks/>
          </p:cNvSpPr>
          <p:nvPr/>
        </p:nvSpPr>
        <p:spPr>
          <a:xfrm>
            <a:off x="84666" y="1293899"/>
            <a:ext cx="11861800" cy="47351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1800" b="1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Koncepcyjne zagospodarowanie terenu nowego Urzędu Gminy (wraz ze wskazaniem etapowania robót budowlanych)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D3BB4466-F6F2-4D9E-8CDD-D78F80A045B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396" t="18151" r="25807" b="17959"/>
          <a:stretch/>
        </p:blipFill>
        <p:spPr>
          <a:xfrm>
            <a:off x="2522946" y="1878898"/>
            <a:ext cx="7146107" cy="4521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346831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2707</TotalTime>
  <Words>878</Words>
  <Application>Microsoft Office PowerPoint</Application>
  <PresentationFormat>Panoramiczny</PresentationFormat>
  <Paragraphs>55</Paragraphs>
  <Slides>14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Motyw pakietu Office</vt:lpstr>
      <vt:lpstr>Zaawansowanie zadań powierzonych do realizacji Lokalnej Agencji Rozwoju Gospodarczego Gminy Suchy Las Sp. z o.o.</vt:lpstr>
      <vt:lpstr> Zadanie: „Budowa wiaduktu w ciągu ul. Sucholeskiej” w ramach zadania „Integracja węzłów na północnej obwodnicy towarowej m. Poznania z miejskim transportem zbiorowym – dokumentacja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 Zadanie: „Budowa budynku Urzędu Gminy”  - dokumentacja projektowa  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Zaawansowanie zadań powierzonych do realizacji Lokalnej Agencji Rozwoju Gospodarczego Gminy Suchy Las Sp. z o.o.</dc:title>
  <dc:creator>Gerard Masłowski</dc:creator>
  <cp:lastModifiedBy>Larg SuchyLas</cp:lastModifiedBy>
  <cp:revision>27</cp:revision>
  <dcterms:created xsi:type="dcterms:W3CDTF">2022-04-04T10:40:54Z</dcterms:created>
  <dcterms:modified xsi:type="dcterms:W3CDTF">2022-04-08T07:55:31Z</dcterms:modified>
</cp:coreProperties>
</file>